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handoutMasterIdLst>
    <p:handoutMasterId r:id="rId13"/>
  </p:handoutMasterIdLst>
  <p:sldIdLst>
    <p:sldId id="256" r:id="rId2"/>
    <p:sldId id="280" r:id="rId3"/>
    <p:sldId id="285" r:id="rId4"/>
    <p:sldId id="286" r:id="rId5"/>
    <p:sldId id="288" r:id="rId6"/>
    <p:sldId id="289" r:id="rId7"/>
    <p:sldId id="290" r:id="rId8"/>
    <p:sldId id="291" r:id="rId9"/>
    <p:sldId id="292" r:id="rId10"/>
    <p:sldId id="293"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969696"/>
    <a:srgbClr val="F5FAF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21" autoAdjust="0"/>
    <p:restoredTop sz="94660"/>
  </p:normalViewPr>
  <p:slideViewPr>
    <p:cSldViewPr>
      <p:cViewPr varScale="1">
        <p:scale>
          <a:sx n="103" d="100"/>
          <a:sy n="103" d="100"/>
        </p:scale>
        <p:origin x="660" y="10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E16BB24E-4B7F-4152-84EF-03D898D8662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55299" name="Rectangle 3">
            <a:extLst>
              <a:ext uri="{FF2B5EF4-FFF2-40B4-BE49-F238E27FC236}">
                <a16:creationId xmlns:a16="http://schemas.microsoft.com/office/drawing/2014/main" id="{9DE09F7F-5150-41B1-908D-486380144EB7}"/>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960D098E-F84D-40D9-9C9C-3468A3EFF45D}" type="datetimeFigureOut">
              <a:rPr lang="en-US" altLang="en-US"/>
              <a:pPr/>
              <a:t>8/22/2025</a:t>
            </a:fld>
            <a:endParaRPr lang="en-US" altLang="en-US"/>
          </a:p>
        </p:txBody>
      </p:sp>
      <p:sp>
        <p:nvSpPr>
          <p:cNvPr id="55300" name="Rectangle 4">
            <a:extLst>
              <a:ext uri="{FF2B5EF4-FFF2-40B4-BE49-F238E27FC236}">
                <a16:creationId xmlns:a16="http://schemas.microsoft.com/office/drawing/2014/main" id="{55D89E59-3B88-4D0E-A376-9A13A823364C}"/>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5301" name="Rectangle 5">
            <a:extLst>
              <a:ext uri="{FF2B5EF4-FFF2-40B4-BE49-F238E27FC236}">
                <a16:creationId xmlns:a16="http://schemas.microsoft.com/office/drawing/2014/main" id="{0EC6F739-76D2-4552-AB73-53C812C52BF5}"/>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FF124A9-8D67-43DF-B63D-5956C493DC7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BB0DAE6-5819-4F93-AA8B-632CACE24CD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5603" name="Rectangle 3">
            <a:extLst>
              <a:ext uri="{FF2B5EF4-FFF2-40B4-BE49-F238E27FC236}">
                <a16:creationId xmlns:a16="http://schemas.microsoft.com/office/drawing/2014/main" id="{FB9DBD66-6B2B-4030-8073-2AA8C0E5668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4B2DBD5D-9D2B-4C32-A98F-485E258F982D}" type="datetimeFigureOut">
              <a:rPr lang="en-US"/>
              <a:pPr>
                <a:defRPr/>
              </a:pPr>
              <a:t>8/22/2025</a:t>
            </a:fld>
            <a:endParaRPr lang="en-US"/>
          </a:p>
        </p:txBody>
      </p:sp>
      <p:sp>
        <p:nvSpPr>
          <p:cNvPr id="14340" name="Rectangle 4">
            <a:extLst>
              <a:ext uri="{FF2B5EF4-FFF2-40B4-BE49-F238E27FC236}">
                <a16:creationId xmlns:a16="http://schemas.microsoft.com/office/drawing/2014/main" id="{87CFD451-CEF5-4A52-91D2-0067C1C848D5}"/>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81123031-5D15-4DCB-8D5B-91241B73EBB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a:extLst>
              <a:ext uri="{FF2B5EF4-FFF2-40B4-BE49-F238E27FC236}">
                <a16:creationId xmlns:a16="http://schemas.microsoft.com/office/drawing/2014/main" id="{331D6158-EA3D-4C93-B333-62F11AD6BA76}"/>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5607" name="Rectangle 7">
            <a:extLst>
              <a:ext uri="{FF2B5EF4-FFF2-40B4-BE49-F238E27FC236}">
                <a16:creationId xmlns:a16="http://schemas.microsoft.com/office/drawing/2014/main" id="{7870525E-A6DF-4C1B-86AD-81B7B3A3C9A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8F8B0DF-85C6-4D49-BB13-E249B6ACDAB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97256EB-E004-44DD-BE00-4D42BC46A0B0}"/>
              </a:ext>
            </a:extLst>
          </p:cNvPr>
          <p:cNvSpPr>
            <a:spLocks noGrp="1" noRot="1" noChangeAspect="1" noChangeArrowheads="1" noTextEdit="1"/>
          </p:cNvSpPr>
          <p:nvPr>
            <p:ph type="sldImg"/>
          </p:nvPr>
        </p:nvSpPr>
        <p:spPr>
          <a:xfrm>
            <a:off x="381000" y="685800"/>
            <a:ext cx="6096000" cy="3429000"/>
          </a:xfrm>
          <a:ln/>
        </p:spPr>
      </p:sp>
      <p:sp>
        <p:nvSpPr>
          <p:cNvPr id="15363" name="Rectangle 3">
            <a:extLst>
              <a:ext uri="{FF2B5EF4-FFF2-40B4-BE49-F238E27FC236}">
                <a16:creationId xmlns:a16="http://schemas.microsoft.com/office/drawing/2014/main" id="{6F29F7E9-CCA7-4410-85F1-4F8CA572F7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64918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627337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43990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892055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78720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02164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58627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02314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45AFA4C-83B2-4068-9ED1-CDAE9D55C645}"/>
              </a:ext>
            </a:extLst>
          </p:cNvPr>
          <p:cNvGrpSpPr>
            <a:grpSpLocks/>
          </p:cNvGrpSpPr>
          <p:nvPr/>
        </p:nvGrpSpPr>
        <p:grpSpPr bwMode="auto">
          <a:xfrm>
            <a:off x="0" y="0"/>
            <a:ext cx="12192000" cy="6858000"/>
            <a:chOff x="0" y="0"/>
            <a:chExt cx="5760" cy="4320"/>
          </a:xfrm>
        </p:grpSpPr>
        <p:sp>
          <p:nvSpPr>
            <p:cNvPr id="5" name="Rectangle 3">
              <a:extLst>
                <a:ext uri="{FF2B5EF4-FFF2-40B4-BE49-F238E27FC236}">
                  <a16:creationId xmlns:a16="http://schemas.microsoft.com/office/drawing/2014/main" id="{2B3FE919-B724-4E50-9AB7-038E31D07D12}"/>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a:extLst>
                <a:ext uri="{FF2B5EF4-FFF2-40B4-BE49-F238E27FC236}">
                  <a16:creationId xmlns:a16="http://schemas.microsoft.com/office/drawing/2014/main" id="{7AC88809-A6C1-4A73-91FF-C88FA890B40A}"/>
                </a:ext>
              </a:extLst>
            </p:cNvPr>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a:extLst>
                <a:ext uri="{FF2B5EF4-FFF2-40B4-BE49-F238E27FC236}">
                  <a16:creationId xmlns:a16="http://schemas.microsoft.com/office/drawing/2014/main" id="{725AAADA-76AD-4F7F-A70E-46F05F054DFA}"/>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43FDE248-6790-476D-A8B0-02522F0DD975}"/>
                  </a:ext>
                </a:extLst>
              </p:cNvPr>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a:extLst>
                  <a:ext uri="{FF2B5EF4-FFF2-40B4-BE49-F238E27FC236}">
                    <a16:creationId xmlns:a16="http://schemas.microsoft.com/office/drawing/2014/main" id="{AD5C6954-1B8E-4396-8DEE-92CFBC2EFC7B}"/>
                  </a:ext>
                </a:extLst>
              </p:cNvPr>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a:extLst>
                  <a:ext uri="{FF2B5EF4-FFF2-40B4-BE49-F238E27FC236}">
                    <a16:creationId xmlns:a16="http://schemas.microsoft.com/office/drawing/2014/main" id="{2A35D63E-C04D-421F-82D7-0A627BCE0968}"/>
                  </a:ext>
                </a:extLst>
              </p:cNvPr>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a:extLst>
                  <a:ext uri="{FF2B5EF4-FFF2-40B4-BE49-F238E27FC236}">
                    <a16:creationId xmlns:a16="http://schemas.microsoft.com/office/drawing/2014/main" id="{6A261077-0824-4C6E-A3E0-19C95BF3139B}"/>
                  </a:ext>
                </a:extLst>
              </p:cNvPr>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a:extLst>
                  <a:ext uri="{FF2B5EF4-FFF2-40B4-BE49-F238E27FC236}">
                    <a16:creationId xmlns:a16="http://schemas.microsoft.com/office/drawing/2014/main" id="{1D6BFD7B-FAB0-4021-83E5-8B304F0FFD91}"/>
                  </a:ext>
                </a:extLst>
              </p:cNvPr>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a:extLst>
                  <a:ext uri="{FF2B5EF4-FFF2-40B4-BE49-F238E27FC236}">
                    <a16:creationId xmlns:a16="http://schemas.microsoft.com/office/drawing/2014/main" id="{A0C54974-4666-45B2-9FB2-5205EDAF3A6C}"/>
                  </a:ext>
                </a:extLst>
              </p:cNvPr>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a:extLst>
                  <a:ext uri="{FF2B5EF4-FFF2-40B4-BE49-F238E27FC236}">
                    <a16:creationId xmlns:a16="http://schemas.microsoft.com/office/drawing/2014/main" id="{EAB52224-FC70-4011-876F-3B2D2C25F0E7}"/>
                  </a:ext>
                </a:extLst>
              </p:cNvPr>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a:extLst>
                  <a:ext uri="{FF2B5EF4-FFF2-40B4-BE49-F238E27FC236}">
                    <a16:creationId xmlns:a16="http://schemas.microsoft.com/office/drawing/2014/main" id="{CC70C670-6E74-4B18-83D1-6AFEFB46C9E8}"/>
                  </a:ext>
                </a:extLst>
              </p:cNvPr>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a:extLst>
                  <a:ext uri="{FF2B5EF4-FFF2-40B4-BE49-F238E27FC236}">
                    <a16:creationId xmlns:a16="http://schemas.microsoft.com/office/drawing/2014/main" id="{F20F4F2D-FBF3-4027-9696-D65B7A1CE932}"/>
                  </a:ext>
                </a:extLst>
              </p:cNvPr>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a:extLst>
                  <a:ext uri="{FF2B5EF4-FFF2-40B4-BE49-F238E27FC236}">
                    <a16:creationId xmlns:a16="http://schemas.microsoft.com/office/drawing/2014/main" id="{9731C3BE-C376-40A9-ACE4-CFB83636535B}"/>
                  </a:ext>
                </a:extLst>
              </p:cNvPr>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6163"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en-US"/>
              <a:t>Click to edit Master title style</a:t>
            </a:r>
          </a:p>
        </p:txBody>
      </p:sp>
      <p:sp>
        <p:nvSpPr>
          <p:cNvPr id="6164"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a:extLst>
              <a:ext uri="{FF2B5EF4-FFF2-40B4-BE49-F238E27FC236}">
                <a16:creationId xmlns:a16="http://schemas.microsoft.com/office/drawing/2014/main" id="{DFBE17DD-A33C-4E62-A494-65D95BB0A34B}"/>
              </a:ext>
            </a:extLst>
          </p:cNvPr>
          <p:cNvSpPr>
            <a:spLocks noGrp="1" noChangeArrowheads="1"/>
          </p:cNvSpPr>
          <p:nvPr>
            <p:ph type="dt" sz="half" idx="10"/>
          </p:nvPr>
        </p:nvSpPr>
        <p:spPr>
          <a:xfrm>
            <a:off x="609600" y="6248400"/>
            <a:ext cx="2844800" cy="457200"/>
          </a:xfrm>
        </p:spPr>
        <p:txBody>
          <a:bodyPr/>
          <a:lstStyle>
            <a:lvl1pPr>
              <a:defRPr/>
            </a:lvl1pPr>
          </a:lstStyle>
          <a:p>
            <a:pPr>
              <a:defRPr/>
            </a:pPr>
            <a:endParaRPr lang="en-US"/>
          </a:p>
        </p:txBody>
      </p:sp>
      <p:sp>
        <p:nvSpPr>
          <p:cNvPr id="19" name="Rectangle 17">
            <a:extLst>
              <a:ext uri="{FF2B5EF4-FFF2-40B4-BE49-F238E27FC236}">
                <a16:creationId xmlns:a16="http://schemas.microsoft.com/office/drawing/2014/main" id="{AAA5B083-D665-450C-947B-79377B9DBFAE}"/>
              </a:ext>
            </a:extLst>
          </p:cNvPr>
          <p:cNvSpPr>
            <a:spLocks noGrp="1" noChangeArrowheads="1"/>
          </p:cNvSpPr>
          <p:nvPr>
            <p:ph type="ftr" sz="quarter" idx="11"/>
          </p:nvPr>
        </p:nvSpPr>
        <p:spPr/>
        <p:txBody>
          <a:bodyPr/>
          <a:lstStyle>
            <a:lvl1pPr>
              <a:defRPr/>
            </a:lvl1pPr>
          </a:lstStyle>
          <a:p>
            <a:pPr>
              <a:defRPr/>
            </a:pPr>
            <a:endParaRPr lang="en-US"/>
          </a:p>
        </p:txBody>
      </p:sp>
      <p:sp>
        <p:nvSpPr>
          <p:cNvPr id="20" name="Rectangle 18">
            <a:extLst>
              <a:ext uri="{FF2B5EF4-FFF2-40B4-BE49-F238E27FC236}">
                <a16:creationId xmlns:a16="http://schemas.microsoft.com/office/drawing/2014/main" id="{A593117A-ABA3-4E4D-971C-31FF2D65C2E9}"/>
              </a:ext>
            </a:extLst>
          </p:cNvPr>
          <p:cNvSpPr>
            <a:spLocks noGrp="1" noChangeArrowheads="1"/>
          </p:cNvSpPr>
          <p:nvPr>
            <p:ph type="sldNum" sz="quarter" idx="12"/>
          </p:nvPr>
        </p:nvSpPr>
        <p:spPr/>
        <p:txBody>
          <a:bodyPr/>
          <a:lstStyle>
            <a:lvl1pPr>
              <a:defRPr/>
            </a:lvl1pPr>
          </a:lstStyle>
          <a:p>
            <a:fld id="{C363765E-0EAC-41B0-8CA8-00E7686365F4}" type="slidenum">
              <a:rPr lang="en-US" altLang="en-US"/>
              <a:pPr/>
              <a:t>‹#›</a:t>
            </a:fld>
            <a:endParaRPr lang="en-US" altLang="en-US"/>
          </a:p>
        </p:txBody>
      </p:sp>
    </p:spTree>
    <p:extLst>
      <p:ext uri="{BB962C8B-B14F-4D97-AF65-F5344CB8AC3E}">
        <p14:creationId xmlns:p14="http://schemas.microsoft.com/office/powerpoint/2010/main" val="149861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77AEC4-26DA-461C-A6A7-0D6AB58CD018}"/>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EFC42D28-DBF8-413D-867A-5D2EF7A7A4B0}"/>
              </a:ext>
            </a:extLst>
          </p:cNvPr>
          <p:cNvSpPr>
            <a:spLocks noGrp="1" noChangeArrowheads="1"/>
          </p:cNvSpPr>
          <p:nvPr>
            <p:ph type="sldNum" sz="quarter" idx="11"/>
          </p:nvPr>
        </p:nvSpPr>
        <p:spPr>
          <a:ln/>
        </p:spPr>
        <p:txBody>
          <a:bodyPr/>
          <a:lstStyle>
            <a:lvl1pPr>
              <a:defRPr/>
            </a:lvl1pPr>
          </a:lstStyle>
          <a:p>
            <a:fld id="{9F7C4EA9-A366-4E87-BCBC-0F075AF66245}" type="slidenum">
              <a:rPr lang="en-US" altLang="en-US"/>
              <a:pPr/>
              <a:t>‹#›</a:t>
            </a:fld>
            <a:endParaRPr lang="en-US" altLang="en-US"/>
          </a:p>
        </p:txBody>
      </p:sp>
      <p:sp>
        <p:nvSpPr>
          <p:cNvPr id="6" name="Rectangle 16">
            <a:extLst>
              <a:ext uri="{FF2B5EF4-FFF2-40B4-BE49-F238E27FC236}">
                <a16:creationId xmlns:a16="http://schemas.microsoft.com/office/drawing/2014/main" id="{AECE5833-05AA-473F-BC1A-694699538B8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6431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FF1CD03-F169-4C67-B7B9-A70F8065DF4D}"/>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B79686A-4940-45D6-B18B-08B46BF4B8B4}"/>
              </a:ext>
            </a:extLst>
          </p:cNvPr>
          <p:cNvSpPr>
            <a:spLocks noGrp="1" noChangeArrowheads="1"/>
          </p:cNvSpPr>
          <p:nvPr>
            <p:ph type="sldNum" sz="quarter" idx="11"/>
          </p:nvPr>
        </p:nvSpPr>
        <p:spPr>
          <a:ln/>
        </p:spPr>
        <p:txBody>
          <a:bodyPr/>
          <a:lstStyle>
            <a:lvl1pPr>
              <a:defRPr/>
            </a:lvl1pPr>
          </a:lstStyle>
          <a:p>
            <a:fld id="{60F35686-FBC6-4EF9-8AA2-361A182ADBA1}" type="slidenum">
              <a:rPr lang="en-US" altLang="en-US"/>
              <a:pPr/>
              <a:t>‹#›</a:t>
            </a:fld>
            <a:endParaRPr lang="en-US" altLang="en-US"/>
          </a:p>
        </p:txBody>
      </p:sp>
      <p:sp>
        <p:nvSpPr>
          <p:cNvPr id="6" name="Rectangle 16">
            <a:extLst>
              <a:ext uri="{FF2B5EF4-FFF2-40B4-BE49-F238E27FC236}">
                <a16:creationId xmlns:a16="http://schemas.microsoft.com/office/drawing/2014/main" id="{B72291F9-FAC1-4C64-A704-1EE0B98B4C4B}"/>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09777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CF2A3183-FF2F-49D9-B24E-4385CBE8ECD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74B3D8CC-0900-4280-957C-374319D910E3}"/>
              </a:ext>
            </a:extLst>
          </p:cNvPr>
          <p:cNvSpPr>
            <a:spLocks noGrp="1" noChangeArrowheads="1"/>
          </p:cNvSpPr>
          <p:nvPr>
            <p:ph type="sldNum" sz="quarter" idx="11"/>
          </p:nvPr>
        </p:nvSpPr>
        <p:spPr>
          <a:ln/>
        </p:spPr>
        <p:txBody>
          <a:bodyPr/>
          <a:lstStyle>
            <a:lvl1pPr>
              <a:defRPr/>
            </a:lvl1pPr>
          </a:lstStyle>
          <a:p>
            <a:fld id="{74148E9E-CD14-4ADD-AF6A-C422D1CF9DC7}" type="slidenum">
              <a:rPr lang="en-US" altLang="en-US"/>
              <a:pPr/>
              <a:t>‹#›</a:t>
            </a:fld>
            <a:endParaRPr lang="en-US" altLang="en-US"/>
          </a:p>
        </p:txBody>
      </p:sp>
      <p:sp>
        <p:nvSpPr>
          <p:cNvPr id="7" name="Rectangle 16">
            <a:extLst>
              <a:ext uri="{FF2B5EF4-FFF2-40B4-BE49-F238E27FC236}">
                <a16:creationId xmlns:a16="http://schemas.microsoft.com/office/drawing/2014/main" id="{92EA07C3-D0BC-4A24-A693-7A58061445A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7218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97F3FF2-5B2A-41B8-BE9D-47A887F0755A}"/>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B14B313A-6A40-48E8-B84D-944DA1ABF8E6}"/>
              </a:ext>
            </a:extLst>
          </p:cNvPr>
          <p:cNvSpPr>
            <a:spLocks noGrp="1" noChangeArrowheads="1"/>
          </p:cNvSpPr>
          <p:nvPr>
            <p:ph type="sldNum" sz="quarter" idx="11"/>
          </p:nvPr>
        </p:nvSpPr>
        <p:spPr>
          <a:ln/>
        </p:spPr>
        <p:txBody>
          <a:bodyPr/>
          <a:lstStyle>
            <a:lvl1pPr>
              <a:defRPr/>
            </a:lvl1pPr>
          </a:lstStyle>
          <a:p>
            <a:fld id="{7D42A56A-3E32-4F57-945F-1ED91ED7004E}" type="slidenum">
              <a:rPr lang="en-US" altLang="en-US"/>
              <a:pPr/>
              <a:t>‹#›</a:t>
            </a:fld>
            <a:endParaRPr lang="en-US" altLang="en-US"/>
          </a:p>
        </p:txBody>
      </p:sp>
      <p:sp>
        <p:nvSpPr>
          <p:cNvPr id="6" name="Rectangle 16">
            <a:extLst>
              <a:ext uri="{FF2B5EF4-FFF2-40B4-BE49-F238E27FC236}">
                <a16:creationId xmlns:a16="http://schemas.microsoft.com/office/drawing/2014/main" id="{7391706F-3FAF-4D5E-8D9C-5A45B856FD80}"/>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8479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497C1669-848D-4FD3-BB3F-05F8E5781D7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C8F6C76A-949E-47AD-9A21-A652F7AB8518}"/>
              </a:ext>
            </a:extLst>
          </p:cNvPr>
          <p:cNvSpPr>
            <a:spLocks noGrp="1" noChangeArrowheads="1"/>
          </p:cNvSpPr>
          <p:nvPr>
            <p:ph type="sldNum" sz="quarter" idx="11"/>
          </p:nvPr>
        </p:nvSpPr>
        <p:spPr>
          <a:ln/>
        </p:spPr>
        <p:txBody>
          <a:bodyPr/>
          <a:lstStyle>
            <a:lvl1pPr>
              <a:defRPr/>
            </a:lvl1pPr>
          </a:lstStyle>
          <a:p>
            <a:fld id="{B0896D14-3B33-409D-A100-268DA169F80D}" type="slidenum">
              <a:rPr lang="en-US" altLang="en-US"/>
              <a:pPr/>
              <a:t>‹#›</a:t>
            </a:fld>
            <a:endParaRPr lang="en-US" altLang="en-US"/>
          </a:p>
        </p:txBody>
      </p:sp>
      <p:sp>
        <p:nvSpPr>
          <p:cNvPr id="6" name="Rectangle 16">
            <a:extLst>
              <a:ext uri="{FF2B5EF4-FFF2-40B4-BE49-F238E27FC236}">
                <a16:creationId xmlns:a16="http://schemas.microsoft.com/office/drawing/2014/main" id="{53F4E4B4-091A-4046-8304-B32921851F44}"/>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87179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F53F5A6A-A605-4DBF-BE0B-247128037231}"/>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7E7B0799-E406-458C-8D67-0A32949E277B}"/>
              </a:ext>
            </a:extLst>
          </p:cNvPr>
          <p:cNvSpPr>
            <a:spLocks noGrp="1" noChangeArrowheads="1"/>
          </p:cNvSpPr>
          <p:nvPr>
            <p:ph type="sldNum" sz="quarter" idx="11"/>
          </p:nvPr>
        </p:nvSpPr>
        <p:spPr>
          <a:ln/>
        </p:spPr>
        <p:txBody>
          <a:bodyPr/>
          <a:lstStyle>
            <a:lvl1pPr>
              <a:defRPr/>
            </a:lvl1pPr>
          </a:lstStyle>
          <a:p>
            <a:fld id="{961C4614-8BD9-444D-AF0C-8B7E90E17E2F}" type="slidenum">
              <a:rPr lang="en-US" altLang="en-US"/>
              <a:pPr/>
              <a:t>‹#›</a:t>
            </a:fld>
            <a:endParaRPr lang="en-US" altLang="en-US"/>
          </a:p>
        </p:txBody>
      </p:sp>
      <p:sp>
        <p:nvSpPr>
          <p:cNvPr id="7" name="Rectangle 16">
            <a:extLst>
              <a:ext uri="{FF2B5EF4-FFF2-40B4-BE49-F238E27FC236}">
                <a16:creationId xmlns:a16="http://schemas.microsoft.com/office/drawing/2014/main" id="{9479D5E2-D933-40C7-A212-0FE4CD3BBDE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0158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5AF80622-F76B-4DA9-A107-7B9B4168DF51}"/>
              </a:ext>
            </a:extLst>
          </p:cNvPr>
          <p:cNvSpPr>
            <a:spLocks noGrp="1" noChangeArrowheads="1"/>
          </p:cNvSpPr>
          <p:nvPr>
            <p:ph type="ftr" sz="quarter"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2FE52FE6-D437-476D-867D-27666D9ABA58}"/>
              </a:ext>
            </a:extLst>
          </p:cNvPr>
          <p:cNvSpPr>
            <a:spLocks noGrp="1" noChangeArrowheads="1"/>
          </p:cNvSpPr>
          <p:nvPr>
            <p:ph type="sldNum" sz="quarter" idx="11"/>
          </p:nvPr>
        </p:nvSpPr>
        <p:spPr>
          <a:ln/>
        </p:spPr>
        <p:txBody>
          <a:bodyPr/>
          <a:lstStyle>
            <a:lvl1pPr>
              <a:defRPr/>
            </a:lvl1pPr>
          </a:lstStyle>
          <a:p>
            <a:fld id="{6D681463-5A8C-4EE0-B701-621375F72B00}" type="slidenum">
              <a:rPr lang="en-US" altLang="en-US"/>
              <a:pPr/>
              <a:t>‹#›</a:t>
            </a:fld>
            <a:endParaRPr lang="en-US" altLang="en-US"/>
          </a:p>
        </p:txBody>
      </p:sp>
      <p:sp>
        <p:nvSpPr>
          <p:cNvPr id="9" name="Rectangle 16">
            <a:extLst>
              <a:ext uri="{FF2B5EF4-FFF2-40B4-BE49-F238E27FC236}">
                <a16:creationId xmlns:a16="http://schemas.microsoft.com/office/drawing/2014/main" id="{B1B0491D-827E-4DB3-856D-4E9EA1FECE02}"/>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1692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08EF68E8-9D65-496B-BE39-16A8A2AFFE0A}"/>
              </a:ext>
            </a:extLst>
          </p:cNvPr>
          <p:cNvSpPr>
            <a:spLocks noGrp="1" noChangeArrowheads="1"/>
          </p:cNvSpPr>
          <p:nvPr>
            <p:ph type="ftr" sz="quarter"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4E56EB6C-02DD-40AB-8167-CB0563FC7743}"/>
              </a:ext>
            </a:extLst>
          </p:cNvPr>
          <p:cNvSpPr>
            <a:spLocks noGrp="1" noChangeArrowheads="1"/>
          </p:cNvSpPr>
          <p:nvPr>
            <p:ph type="sldNum" sz="quarter" idx="11"/>
          </p:nvPr>
        </p:nvSpPr>
        <p:spPr>
          <a:ln/>
        </p:spPr>
        <p:txBody>
          <a:bodyPr/>
          <a:lstStyle>
            <a:lvl1pPr>
              <a:defRPr/>
            </a:lvl1pPr>
          </a:lstStyle>
          <a:p>
            <a:fld id="{D35AC5D6-D58F-45CC-9600-4EC14C400BD4}" type="slidenum">
              <a:rPr lang="en-US" altLang="en-US"/>
              <a:pPr/>
              <a:t>‹#›</a:t>
            </a:fld>
            <a:endParaRPr lang="en-US" altLang="en-US"/>
          </a:p>
        </p:txBody>
      </p:sp>
      <p:sp>
        <p:nvSpPr>
          <p:cNvPr id="5" name="Rectangle 16">
            <a:extLst>
              <a:ext uri="{FF2B5EF4-FFF2-40B4-BE49-F238E27FC236}">
                <a16:creationId xmlns:a16="http://schemas.microsoft.com/office/drawing/2014/main" id="{1C6F282F-EB3E-4B93-8B51-9AC09AB4E2A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7521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4BD6ED0-B4D7-4657-933B-6052C926040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4F641D44-D2C9-4CF4-9D0B-3F47FC7319F3}"/>
              </a:ext>
            </a:extLst>
          </p:cNvPr>
          <p:cNvSpPr>
            <a:spLocks noGrp="1" noChangeArrowheads="1"/>
          </p:cNvSpPr>
          <p:nvPr>
            <p:ph type="sldNum" sz="quarter" idx="11"/>
          </p:nvPr>
        </p:nvSpPr>
        <p:spPr>
          <a:ln/>
        </p:spPr>
        <p:txBody>
          <a:bodyPr/>
          <a:lstStyle>
            <a:lvl1pPr>
              <a:defRPr/>
            </a:lvl1pPr>
          </a:lstStyle>
          <a:p>
            <a:fld id="{6591A56C-0E10-44E8-B199-A26F80A01B58}" type="slidenum">
              <a:rPr lang="en-US" altLang="en-US"/>
              <a:pPr/>
              <a:t>‹#›</a:t>
            </a:fld>
            <a:endParaRPr lang="en-US" altLang="en-US"/>
          </a:p>
        </p:txBody>
      </p:sp>
      <p:sp>
        <p:nvSpPr>
          <p:cNvPr id="4" name="Rectangle 16">
            <a:extLst>
              <a:ext uri="{FF2B5EF4-FFF2-40B4-BE49-F238E27FC236}">
                <a16:creationId xmlns:a16="http://schemas.microsoft.com/office/drawing/2014/main" id="{9E4F0229-9E18-44C8-AEA3-746D36D2379F}"/>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7070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DD471539-816C-4712-985E-D118A743FBB5}"/>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D7A1CD4D-147D-447B-A774-6EDB37AA4C2A}"/>
              </a:ext>
            </a:extLst>
          </p:cNvPr>
          <p:cNvSpPr>
            <a:spLocks noGrp="1" noChangeArrowheads="1"/>
          </p:cNvSpPr>
          <p:nvPr>
            <p:ph type="sldNum" sz="quarter" idx="11"/>
          </p:nvPr>
        </p:nvSpPr>
        <p:spPr>
          <a:ln/>
        </p:spPr>
        <p:txBody>
          <a:bodyPr/>
          <a:lstStyle>
            <a:lvl1pPr>
              <a:defRPr/>
            </a:lvl1pPr>
          </a:lstStyle>
          <a:p>
            <a:fld id="{67CA52DB-B7CD-477B-BB1A-F5A0BF63AC7A}" type="slidenum">
              <a:rPr lang="en-US" altLang="en-US"/>
              <a:pPr/>
              <a:t>‹#›</a:t>
            </a:fld>
            <a:endParaRPr lang="en-US" altLang="en-US"/>
          </a:p>
        </p:txBody>
      </p:sp>
      <p:sp>
        <p:nvSpPr>
          <p:cNvPr id="7" name="Rectangle 16">
            <a:extLst>
              <a:ext uri="{FF2B5EF4-FFF2-40B4-BE49-F238E27FC236}">
                <a16:creationId xmlns:a16="http://schemas.microsoft.com/office/drawing/2014/main" id="{A143A66C-8AE5-4141-AE96-C9A3F1E994A8}"/>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1619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ABEBD6C1-74E8-4555-8BE9-DBF1DA2A9153}"/>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2288513C-8C41-4F66-9B9F-21438B57A39E}"/>
              </a:ext>
            </a:extLst>
          </p:cNvPr>
          <p:cNvSpPr>
            <a:spLocks noGrp="1" noChangeArrowheads="1"/>
          </p:cNvSpPr>
          <p:nvPr>
            <p:ph type="sldNum" sz="quarter" idx="11"/>
          </p:nvPr>
        </p:nvSpPr>
        <p:spPr>
          <a:ln/>
        </p:spPr>
        <p:txBody>
          <a:bodyPr/>
          <a:lstStyle>
            <a:lvl1pPr>
              <a:defRPr/>
            </a:lvl1pPr>
          </a:lstStyle>
          <a:p>
            <a:fld id="{670CDD37-E37F-4A82-8CCA-F1E006248824}" type="slidenum">
              <a:rPr lang="en-US" altLang="en-US"/>
              <a:pPr/>
              <a:t>‹#›</a:t>
            </a:fld>
            <a:endParaRPr lang="en-US" altLang="en-US"/>
          </a:p>
        </p:txBody>
      </p:sp>
      <p:sp>
        <p:nvSpPr>
          <p:cNvPr id="7" name="Rectangle 16">
            <a:extLst>
              <a:ext uri="{FF2B5EF4-FFF2-40B4-BE49-F238E27FC236}">
                <a16:creationId xmlns:a16="http://schemas.microsoft.com/office/drawing/2014/main" id="{B553B330-369E-4464-A6CE-9FBC0E6FF3DA}"/>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01680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B767A56-FD25-41A9-B21C-6511F047C03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5123" name="Rectangle 3">
            <a:extLst>
              <a:ext uri="{FF2B5EF4-FFF2-40B4-BE49-F238E27FC236}">
                <a16:creationId xmlns:a16="http://schemas.microsoft.com/office/drawing/2014/main" id="{61D21763-C6C5-406C-86DB-C5D9602D63F9}"/>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90204" pitchFamily="34" charset="0"/>
              </a:defRPr>
            </a:lvl1pPr>
          </a:lstStyle>
          <a:p>
            <a:fld id="{3F4A7B9E-CBB7-405C-975A-357062FED423}" type="slidenum">
              <a:rPr lang="en-US" altLang="en-US"/>
              <a:pPr/>
              <a:t>‹#›</a:t>
            </a:fld>
            <a:endParaRPr lang="en-US" altLang="en-US"/>
          </a:p>
        </p:txBody>
      </p:sp>
      <p:grpSp>
        <p:nvGrpSpPr>
          <p:cNvPr id="1028" name="Group 4">
            <a:extLst>
              <a:ext uri="{FF2B5EF4-FFF2-40B4-BE49-F238E27FC236}">
                <a16:creationId xmlns:a16="http://schemas.microsoft.com/office/drawing/2014/main" id="{841D1CB7-8997-45EA-A1A8-D1BE78BBE52F}"/>
              </a:ext>
            </a:extLst>
          </p:cNvPr>
          <p:cNvGrpSpPr>
            <a:grpSpLocks/>
          </p:cNvGrpSpPr>
          <p:nvPr/>
        </p:nvGrpSpPr>
        <p:grpSpPr bwMode="auto">
          <a:xfrm>
            <a:off x="0" y="0"/>
            <a:ext cx="12192000" cy="546100"/>
            <a:chOff x="0" y="0"/>
            <a:chExt cx="5760" cy="344"/>
          </a:xfrm>
        </p:grpSpPr>
        <p:sp>
          <p:nvSpPr>
            <p:cNvPr id="5125" name="Rectangle 5">
              <a:extLst>
                <a:ext uri="{FF2B5EF4-FFF2-40B4-BE49-F238E27FC236}">
                  <a16:creationId xmlns:a16="http://schemas.microsoft.com/office/drawing/2014/main" id="{BD7E6A64-FF87-49BF-A112-70334DC751F6}"/>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5126" name="Rectangle 6">
              <a:extLst>
                <a:ext uri="{FF2B5EF4-FFF2-40B4-BE49-F238E27FC236}">
                  <a16:creationId xmlns:a16="http://schemas.microsoft.com/office/drawing/2014/main" id="{EAA8B51B-875F-4063-BB4E-230FAD74DB71}"/>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5127" name="Rectangle 7">
              <a:extLst>
                <a:ext uri="{FF2B5EF4-FFF2-40B4-BE49-F238E27FC236}">
                  <a16:creationId xmlns:a16="http://schemas.microsoft.com/office/drawing/2014/main" id="{705F0236-CC65-4E78-9A19-DA77AEF9E9FD}"/>
                </a:ext>
              </a:extLst>
            </p:cNvPr>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28" name="Rectangle 8">
              <a:extLst>
                <a:ext uri="{FF2B5EF4-FFF2-40B4-BE49-F238E27FC236}">
                  <a16:creationId xmlns:a16="http://schemas.microsoft.com/office/drawing/2014/main" id="{B5706A6B-CB4B-4956-B89C-DC2AD7316F53}"/>
                </a:ext>
              </a:extLst>
            </p:cNvPr>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29" name="Rectangle 9">
              <a:extLst>
                <a:ext uri="{FF2B5EF4-FFF2-40B4-BE49-F238E27FC236}">
                  <a16:creationId xmlns:a16="http://schemas.microsoft.com/office/drawing/2014/main" id="{D5E955C7-E74B-4F28-9652-D5700BAA9DD7}"/>
                </a:ext>
              </a:extLst>
            </p:cNvPr>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5130" name="Rectangle 10">
              <a:extLst>
                <a:ext uri="{FF2B5EF4-FFF2-40B4-BE49-F238E27FC236}">
                  <a16:creationId xmlns:a16="http://schemas.microsoft.com/office/drawing/2014/main" id="{810071A1-A705-4F6B-A68B-AC7036EFC2D5}"/>
                </a:ext>
              </a:extLst>
            </p:cNvPr>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31" name="Rectangle 11">
              <a:extLst>
                <a:ext uri="{FF2B5EF4-FFF2-40B4-BE49-F238E27FC236}">
                  <a16:creationId xmlns:a16="http://schemas.microsoft.com/office/drawing/2014/main" id="{3767983E-7013-4743-AABC-80DD88939B61}"/>
                </a:ext>
              </a:extLst>
            </p:cNvPr>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5132" name="Rectangle 12">
              <a:extLst>
                <a:ext uri="{FF2B5EF4-FFF2-40B4-BE49-F238E27FC236}">
                  <a16:creationId xmlns:a16="http://schemas.microsoft.com/office/drawing/2014/main" id="{A5AC72F0-CB12-4DFE-9586-A91BFB4220D2}"/>
                </a:ext>
              </a:extLst>
            </p:cNvPr>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5133" name="Rectangle 13">
              <a:extLst>
                <a:ext uri="{FF2B5EF4-FFF2-40B4-BE49-F238E27FC236}">
                  <a16:creationId xmlns:a16="http://schemas.microsoft.com/office/drawing/2014/main" id="{ED5EDD60-4FFF-4A3A-BF39-6FB5226E154F}"/>
                </a:ext>
              </a:extLst>
            </p:cNvPr>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1029" name="Rectangle 14">
            <a:extLst>
              <a:ext uri="{FF2B5EF4-FFF2-40B4-BE49-F238E27FC236}">
                <a16:creationId xmlns:a16="http://schemas.microsoft.com/office/drawing/2014/main" id="{11DAD110-4406-4494-93F5-B008468AB6F1}"/>
              </a:ext>
            </a:extLst>
          </p:cNvPr>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Rectangle 15">
            <a:extLst>
              <a:ext uri="{FF2B5EF4-FFF2-40B4-BE49-F238E27FC236}">
                <a16:creationId xmlns:a16="http://schemas.microsoft.com/office/drawing/2014/main" id="{7879F9A9-172A-4ADA-830F-80CFEBE45339}"/>
              </a:ext>
            </a:extLst>
          </p:cNvPr>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36" name="Rectangle 16">
            <a:extLst>
              <a:ext uri="{FF2B5EF4-FFF2-40B4-BE49-F238E27FC236}">
                <a16:creationId xmlns:a16="http://schemas.microsoft.com/office/drawing/2014/main" id="{01520928-4C88-40F1-988A-20405169CCE4}"/>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43"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validator.w3.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yslow.org/" TargetMode="External"/><Relationship Id="rId4" Type="http://schemas.openxmlformats.org/officeDocument/2006/relationships/hyperlink" Target="https://www.webtips.dev/why-accessibility-matter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hemelocation.com/best-html5-practic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ordpress.com/blog/2025/05/05/meta-description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2dogsdesign.com/what-is-meta-descript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2dogsdesign.com/what-is-meta-descriptio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validator.w3.or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80ED8C6-1E71-45D2-9775-8382707711A1}"/>
              </a:ext>
            </a:extLst>
          </p:cNvPr>
          <p:cNvSpPr>
            <a:spLocks noGrp="1" noChangeArrowheads="1"/>
          </p:cNvSpPr>
          <p:nvPr>
            <p:ph type="ctrTitle"/>
          </p:nvPr>
        </p:nvSpPr>
        <p:spPr>
          <a:xfrm>
            <a:off x="4419600" y="1828800"/>
            <a:ext cx="4038600" cy="2209800"/>
          </a:xfrm>
        </p:spPr>
        <p:txBody>
          <a:bodyPr/>
          <a:lstStyle/>
          <a:p>
            <a:pPr algn="ctr" eaLnBrk="1" hangingPunct="1">
              <a:spcBef>
                <a:spcPts val="1200"/>
              </a:spcBef>
            </a:pPr>
            <a:r>
              <a:rPr lang="en-US" altLang="en-US" sz="5400">
                <a:ea typeface="ＭＳ Ｐゴシック" panose="020B0600070205080204" pitchFamily="34" charset="-128"/>
              </a:rPr>
              <a:t>HTML5</a:t>
            </a:r>
            <a:br>
              <a:rPr lang="en-US" altLang="en-US" sz="5400">
                <a:ea typeface="ＭＳ Ｐゴシック" panose="020B0600070205080204" pitchFamily="34" charset="-128"/>
              </a:rPr>
            </a:br>
            <a:r>
              <a:rPr lang="en-US" altLang="en-US" sz="5400">
                <a:ea typeface="ＭＳ Ｐゴシック" panose="020B0600070205080204" pitchFamily="34" charset="-128"/>
              </a:rPr>
              <a:t>Tips</a:t>
            </a:r>
          </a:p>
        </p:txBody>
      </p:sp>
      <p:pic>
        <p:nvPicPr>
          <p:cNvPr id="3076" name="Picture 4" descr="HTML5_Badge_256">
            <a:extLst>
              <a:ext uri="{FF2B5EF4-FFF2-40B4-BE49-F238E27FC236}">
                <a16:creationId xmlns:a16="http://schemas.microsoft.com/office/drawing/2014/main" id="{F39883F2-8893-4D19-9662-2B6C627970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1981200"/>
            <a:ext cx="1981200" cy="198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Additional Tips</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Use </a:t>
            </a:r>
            <a:r>
              <a:rPr lang="en-US" altLang="en-US" sz="2400">
                <a:hlinkClick r:id="rId3"/>
              </a:rPr>
              <a:t>https://validator.w3.org/</a:t>
            </a:r>
            <a:r>
              <a:rPr lang="en-US" altLang="en-US" sz="2400"/>
              <a:t> to check your source code for errors</a:t>
            </a:r>
          </a:p>
          <a:p>
            <a:pPr lvl="1">
              <a:lnSpc>
                <a:spcPts val="3000"/>
              </a:lnSpc>
            </a:pPr>
            <a:r>
              <a:rPr lang="en-US" altLang="en-US" sz="2000"/>
              <a:t>Demo</a:t>
            </a:r>
          </a:p>
          <a:p>
            <a:pPr lvl="1">
              <a:lnSpc>
                <a:spcPts val="3000"/>
              </a:lnSpc>
            </a:pPr>
            <a:r>
              <a:rPr lang="en-US" altLang="en-US" sz="2000"/>
              <a:t>Validate frequently!</a:t>
            </a:r>
          </a:p>
          <a:p>
            <a:pPr lvl="1">
              <a:lnSpc>
                <a:spcPts val="3000"/>
              </a:lnSpc>
            </a:pPr>
            <a:endParaRPr lang="en-US" altLang="en-US" sz="2000"/>
          </a:p>
          <a:p>
            <a:pPr>
              <a:lnSpc>
                <a:spcPts val="3000"/>
              </a:lnSpc>
            </a:pPr>
            <a:r>
              <a:rPr lang="en-US" altLang="en-US" sz="2400"/>
              <a:t>Accessibility matters: </a:t>
            </a:r>
            <a:r>
              <a:rPr lang="en-US" altLang="en-US" sz="2400">
                <a:hlinkClick r:id="rId4"/>
              </a:rPr>
              <a:t>https://www.webtips.dev/why-accessibility-matters</a:t>
            </a:r>
            <a:endParaRPr lang="en-US" altLang="en-US" sz="2400"/>
          </a:p>
          <a:p>
            <a:pPr>
              <a:lnSpc>
                <a:spcPts val="3000"/>
              </a:lnSpc>
            </a:pPr>
            <a:endParaRPr lang="en-US" altLang="en-US" sz="2400"/>
          </a:p>
          <a:p>
            <a:pPr>
              <a:lnSpc>
                <a:spcPts val="3000"/>
              </a:lnSpc>
            </a:pPr>
            <a:r>
              <a:rPr lang="en-US" altLang="en-US" sz="2400"/>
              <a:t>Use Browser Developer Tools</a:t>
            </a:r>
          </a:p>
          <a:p>
            <a:pPr>
              <a:lnSpc>
                <a:spcPts val="3000"/>
              </a:lnSpc>
            </a:pPr>
            <a:endParaRPr lang="en-US" altLang="en-US" sz="2400"/>
          </a:p>
          <a:p>
            <a:pPr>
              <a:lnSpc>
                <a:spcPts val="3000"/>
              </a:lnSpc>
            </a:pPr>
            <a:r>
              <a:rPr lang="en-US" altLang="en-US" sz="2400"/>
              <a:t>Use </a:t>
            </a:r>
            <a:r>
              <a:rPr lang="en-US" altLang="en-US" sz="2400">
                <a:hlinkClick r:id="rId5"/>
              </a:rPr>
              <a:t>http://yslow.org/</a:t>
            </a:r>
            <a:endParaRPr lang="en-US" altLang="en-US" sz="2400"/>
          </a:p>
          <a:p>
            <a:pPr>
              <a:lnSpc>
                <a:spcPts val="3000"/>
              </a:lnSpc>
            </a:pPr>
            <a:endParaRPr lang="en-US" altLang="en-US" sz="240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323227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ALERTS</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Friday is our first lab, meeting in Comm 142 rather than Comm 156.</a:t>
            </a:r>
          </a:p>
          <a:p>
            <a:pPr lvl="1">
              <a:lnSpc>
                <a:spcPts val="3000"/>
              </a:lnSpc>
            </a:pPr>
            <a:r>
              <a:rPr lang="en-US" altLang="en-US" sz="2000"/>
              <a:t>A good opportunity for you to work on Small Project #1, which is due Wednesday</a:t>
            </a:r>
          </a:p>
          <a:p>
            <a:pPr>
              <a:lnSpc>
                <a:spcPts val="3000"/>
              </a:lnSpc>
            </a:pPr>
            <a:endParaRPr lang="en-US" altLang="en-US" sz="2400"/>
          </a:p>
          <a:p>
            <a:pPr>
              <a:lnSpc>
                <a:spcPts val="3000"/>
              </a:lnSpc>
            </a:pPr>
            <a:r>
              <a:rPr lang="en-US" altLang="en-US" sz="2400"/>
              <a:t>We will start CSS3 on Wednesday</a:t>
            </a:r>
          </a:p>
          <a:p>
            <a:pPr>
              <a:lnSpc>
                <a:spcPts val="3000"/>
              </a:lnSpc>
            </a:pPr>
            <a:endParaRPr lang="en-US" altLang="en-US" sz="2400"/>
          </a:p>
          <a:p>
            <a:pPr>
              <a:lnSpc>
                <a:spcPts val="3000"/>
              </a:lnSpc>
            </a:pPr>
            <a:r>
              <a:rPr lang="en-US" altLang="en-US" sz="2400"/>
              <a:t>Presentation topic signup info available next Friday</a:t>
            </a:r>
          </a:p>
          <a:p>
            <a:pPr lvl="1">
              <a:lnSpc>
                <a:spcPts val="3000"/>
              </a:lnSpc>
            </a:pPr>
            <a:r>
              <a:rPr lang="en-US" altLang="en-US" sz="2000"/>
              <a:t>Signups begin a week from Monday</a:t>
            </a:r>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HTML5 Best Practices</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An article at </a:t>
            </a:r>
            <a:r>
              <a:rPr lang="en-US" altLang="en-US" sz="2400">
                <a:hlinkClick r:id="rId3"/>
              </a:rPr>
              <a:t>https://www.themelocation.com/best-html5-practices/</a:t>
            </a:r>
            <a:r>
              <a:rPr lang="en-US" altLang="en-US" sz="2400"/>
              <a:t> organized recommendations into the following categories</a:t>
            </a:r>
          </a:p>
          <a:p>
            <a:pPr lvl="1">
              <a:lnSpc>
                <a:spcPts val="3000"/>
              </a:lnSpc>
            </a:pPr>
            <a:r>
              <a:rPr lang="en-US" altLang="en-US" sz="2000"/>
              <a:t>General</a:t>
            </a:r>
          </a:p>
          <a:p>
            <a:pPr lvl="1">
              <a:lnSpc>
                <a:spcPts val="3000"/>
              </a:lnSpc>
            </a:pPr>
            <a:r>
              <a:rPr lang="en-US" altLang="en-US" sz="2000"/>
              <a:t>Metadata</a:t>
            </a:r>
          </a:p>
          <a:p>
            <a:pPr lvl="1">
              <a:lnSpc>
                <a:spcPts val="3000"/>
              </a:lnSpc>
            </a:pPr>
            <a:r>
              <a:rPr lang="en-US" altLang="en-US" sz="2000"/>
              <a:t>Semantic Elements for layout</a:t>
            </a:r>
          </a:p>
          <a:p>
            <a:pPr lvl="1">
              <a:lnSpc>
                <a:spcPts val="3000"/>
              </a:lnSpc>
            </a:pPr>
            <a:r>
              <a:rPr lang="en-US" altLang="en-US" sz="2000"/>
              <a:t>Tag/Attribute Choices</a:t>
            </a:r>
          </a:p>
          <a:p>
            <a:pPr lvl="1">
              <a:lnSpc>
                <a:spcPts val="3000"/>
              </a:lnSpc>
            </a:pPr>
            <a:r>
              <a:rPr lang="en-US" altLang="en-US" sz="2000"/>
              <a:t>Readability &amp; Format</a:t>
            </a:r>
          </a:p>
          <a:p>
            <a:pPr lvl="1">
              <a:lnSpc>
                <a:spcPts val="3000"/>
              </a:lnSpc>
            </a:pPr>
            <a:r>
              <a:rPr lang="en-US" altLang="en-US" sz="2000"/>
              <a:t>Validating &amp; Minifying</a:t>
            </a:r>
          </a:p>
          <a:p>
            <a:pPr lvl="1">
              <a:lnSpc>
                <a:spcPts val="3000"/>
              </a:lnSpc>
            </a:pPr>
            <a:endParaRPr lang="en-US" altLang="en-US" sz="2000"/>
          </a:p>
          <a:p>
            <a:pPr>
              <a:lnSpc>
                <a:spcPts val="3000"/>
              </a:lnSpc>
            </a:pPr>
            <a:r>
              <a:rPr lang="en-US" altLang="en-US" sz="2400"/>
              <a:t>We'll look at those first, and then some others</a:t>
            </a:r>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4001131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General</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000"/>
              <a:t>Declare a doctype; always include the </a:t>
            </a:r>
            <a:r>
              <a:rPr lang="en-US" altLang="en-US" sz="2000">
                <a:latin typeface="Courier New" panose="02070309020205020404" pitchFamily="49" charset="0"/>
                <a:cs typeface="Courier New" panose="02070309020205020404" pitchFamily="49" charset="0"/>
              </a:rPr>
              <a:t>html</a:t>
            </a:r>
            <a:r>
              <a:rPr lang="en-US" altLang="en-US" sz="2000"/>
              <a:t> tag, and always specify its </a:t>
            </a:r>
            <a:r>
              <a:rPr lang="en-US" altLang="en-US" sz="2000">
                <a:latin typeface="Courier New" panose="02070309020205020404" pitchFamily="49" charset="0"/>
                <a:cs typeface="Courier New" panose="02070309020205020404" pitchFamily="49" charset="0"/>
              </a:rPr>
              <a:t>lang</a:t>
            </a:r>
            <a:r>
              <a:rPr lang="en-US" altLang="en-US" sz="2000"/>
              <a:t> attribute</a:t>
            </a:r>
          </a:p>
          <a:p>
            <a:pPr marL="457200" lvl="1" indent="0">
              <a:lnSpc>
                <a:spcPts val="3000"/>
              </a:lnSpc>
              <a:buNone/>
            </a:pPr>
            <a:r>
              <a:rPr lang="en-US" altLang="en-US" sz="1800">
                <a:latin typeface="Courier New" panose="02070309020205020404" pitchFamily="49" charset="0"/>
                <a:cs typeface="Courier New" panose="02070309020205020404" pitchFamily="49" charset="0"/>
              </a:rPr>
              <a:t>&lt;!DOCTYPE html&gt;</a:t>
            </a:r>
          </a:p>
          <a:p>
            <a:pPr marL="457200" lvl="1" indent="0">
              <a:lnSpc>
                <a:spcPts val="3000"/>
              </a:lnSpc>
              <a:buNone/>
            </a:pPr>
            <a:r>
              <a:rPr lang="en-US" altLang="en-US" sz="1800">
                <a:latin typeface="Courier New" panose="02070309020205020404" pitchFamily="49" charset="0"/>
                <a:cs typeface="Courier New" panose="02070309020205020404" pitchFamily="49" charset="0"/>
              </a:rPr>
              <a:t>&lt;html lang="en"&gt;</a:t>
            </a:r>
          </a:p>
          <a:p>
            <a:pPr>
              <a:lnSpc>
                <a:spcPts val="3000"/>
              </a:lnSpc>
            </a:pPr>
            <a:r>
              <a:rPr lang="en-US" altLang="en-US" sz="2000"/>
              <a:t>Closing Tags</a:t>
            </a:r>
          </a:p>
          <a:p>
            <a:pPr lvl="1">
              <a:lnSpc>
                <a:spcPts val="3000"/>
              </a:lnSpc>
            </a:pPr>
            <a:r>
              <a:rPr lang="en-US" altLang="en-US" sz="1800"/>
              <a:t>Void elements are those that cannot have any contents (i.e., no closing tag). These are also known as self-closing tags, and include:</a:t>
            </a:r>
          </a:p>
          <a:p>
            <a:pPr lvl="2">
              <a:lnSpc>
                <a:spcPts val="3000"/>
              </a:lnSpc>
            </a:pPr>
            <a:r>
              <a:rPr lang="en-US" altLang="en-US" sz="1800">
                <a:latin typeface="Courier New" panose="02070309020205020404" pitchFamily="49" charset="0"/>
                <a:cs typeface="Courier New" panose="02070309020205020404" pitchFamily="49" charset="0"/>
              </a:rPr>
              <a:t>&lt;br&gt;, &lt;hr&gt;, &lt;img&gt;, &lt;input&gt;, &lt;meta&gt;, &lt;area&gt;, &lt;base&gt;, &lt;col&gt;, &lt;command&gt;, &lt;embed&gt;, &lt;keygen&gt;, &lt;param&gt;, &lt;source&gt;, &lt;track&gt;, &lt;wbr&gt;</a:t>
            </a:r>
          </a:p>
          <a:p>
            <a:pPr lvl="1">
              <a:lnSpc>
                <a:spcPts val="3000"/>
              </a:lnSpc>
            </a:pPr>
            <a:r>
              <a:rPr lang="en-US" altLang="en-US" sz="1800"/>
              <a:t>Normal elements require the closing tag and can have content between the tags</a:t>
            </a:r>
          </a:p>
          <a:p>
            <a:pPr>
              <a:lnSpc>
                <a:spcPts val="3000"/>
              </a:lnSpc>
            </a:pPr>
            <a:r>
              <a:rPr lang="en-US" altLang="en-US" sz="2000"/>
              <a:t>Keep it Simple</a:t>
            </a:r>
          </a:p>
          <a:p>
            <a:pPr lvl="1">
              <a:lnSpc>
                <a:spcPts val="3000"/>
              </a:lnSpc>
            </a:pPr>
            <a:r>
              <a:rPr lang="en-US" altLang="en-US" sz="1800"/>
              <a:t>don't add unnecessary encoding or specification info to the header</a:t>
            </a:r>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1313678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Metadata</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000"/>
              <a:t>Declare a character encoding</a:t>
            </a:r>
          </a:p>
          <a:p>
            <a:pPr marL="457200" lvl="1" indent="0">
              <a:lnSpc>
                <a:spcPts val="3000"/>
              </a:lnSpc>
              <a:buNone/>
            </a:pPr>
            <a:r>
              <a:rPr lang="en-US" altLang="en-US" sz="1800">
                <a:latin typeface="Courier New" panose="02070309020205020404" pitchFamily="49" charset="0"/>
                <a:cs typeface="Courier New" panose="02070309020205020404" pitchFamily="49" charset="0"/>
              </a:rPr>
              <a:t>&lt;meta charset="utf-8"&gt;</a:t>
            </a:r>
          </a:p>
          <a:p>
            <a:pPr>
              <a:lnSpc>
                <a:spcPts val="3000"/>
              </a:lnSpc>
            </a:pPr>
            <a:r>
              <a:rPr lang="en-US" altLang="en-US" sz="2000"/>
              <a:t>Always provide a </a:t>
            </a:r>
            <a:r>
              <a:rPr lang="en-US" altLang="en-US" sz="2000">
                <a:latin typeface="Courier New" panose="02070309020205020404" pitchFamily="49" charset="0"/>
                <a:cs typeface="Courier New" panose="02070309020205020404" pitchFamily="49" charset="0"/>
              </a:rPr>
              <a:t>&lt;title&gt;</a:t>
            </a:r>
            <a:r>
              <a:rPr lang="en-US" altLang="en-US" sz="2000"/>
              <a:t>: it helps with accessibility and search engines</a:t>
            </a:r>
          </a:p>
          <a:p>
            <a:pPr>
              <a:lnSpc>
                <a:spcPts val="3000"/>
              </a:lnSpc>
            </a:pPr>
            <a:r>
              <a:rPr lang="en-US" altLang="en-US" sz="2000"/>
              <a:t>Use the </a:t>
            </a:r>
            <a:r>
              <a:rPr lang="en-US" altLang="en-US" sz="2000">
                <a:latin typeface="Courier New" panose="02070309020205020404" pitchFamily="49" charset="0"/>
                <a:cs typeface="Courier New" panose="02070309020205020404" pitchFamily="49" charset="0"/>
              </a:rPr>
              <a:t>&lt;base&gt;</a:t>
            </a:r>
            <a:r>
              <a:rPr lang="en-US" altLang="en-US" sz="2000"/>
              <a:t> tag with caution, and only intentionally. For example,</a:t>
            </a:r>
          </a:p>
          <a:p>
            <a:pPr marL="465138" indent="0">
              <a:lnSpc>
                <a:spcPts val="3000"/>
              </a:lnSpc>
              <a:buNone/>
            </a:pPr>
            <a:r>
              <a:rPr lang="it-IT" altLang="en-US" sz="2000">
                <a:latin typeface="Courier New" panose="02070309020205020404" pitchFamily="49" charset="0"/>
                <a:cs typeface="Courier New" panose="02070309020205020404" pitchFamily="49" charset="0"/>
              </a:rPr>
              <a:t>&lt;base href="http://www.example.com/"&gt;</a:t>
            </a:r>
          </a:p>
          <a:p>
            <a:pPr marL="465138" indent="0">
              <a:lnSpc>
                <a:spcPts val="3000"/>
              </a:lnSpc>
              <a:buNone/>
            </a:pPr>
            <a:r>
              <a:rPr lang="it-IT" altLang="en-US" sz="2000"/>
              <a:t>will cause the following interpretations within the browser</a:t>
            </a:r>
            <a:endParaRPr lang="en-US" altLang="en-US" sz="2000"/>
          </a:p>
          <a:p>
            <a:pPr marL="465138" indent="0">
              <a:lnSpc>
                <a:spcPts val="3000"/>
              </a:lnSpc>
              <a:buNone/>
            </a:pPr>
            <a:r>
              <a:rPr lang="en-US" altLang="en-US" sz="2000">
                <a:latin typeface="Courier New" panose="02070309020205020404" pitchFamily="49" charset="0"/>
                <a:cs typeface="Courier New" panose="02070309020205020404" pitchFamily="49" charset="0"/>
              </a:rPr>
              <a:t>href="#internal"	</a:t>
            </a:r>
            <a:r>
              <a:rPr lang="en-US" altLang="en-US" sz="2000">
                <a:latin typeface="Courier New" panose="02070309020205020404" pitchFamily="49" charset="0"/>
                <a:cs typeface="Courier New" panose="02070309020205020404" pitchFamily="49" charset="0"/>
                <a:sym typeface="Symbol" panose="05050102010706020507" pitchFamily="18" charset="2"/>
              </a:rPr>
              <a:t> </a:t>
            </a:r>
            <a:r>
              <a:rPr lang="en-US" altLang="en-US" sz="2000">
                <a:latin typeface="Courier New" panose="02070309020205020404" pitchFamily="49" charset="0"/>
                <a:cs typeface="Courier New" panose="02070309020205020404" pitchFamily="49" charset="0"/>
              </a:rPr>
              <a:t>href="http://www.example.com/#internal"</a:t>
            </a:r>
          </a:p>
          <a:p>
            <a:pPr marL="465138" indent="0">
              <a:lnSpc>
                <a:spcPts val="3000"/>
              </a:lnSpc>
              <a:buNone/>
            </a:pPr>
            <a:r>
              <a:rPr lang="en-US" altLang="en-US" sz="2000">
                <a:latin typeface="Courier New" panose="02070309020205020404" pitchFamily="49" charset="0"/>
                <a:cs typeface="Courier New" panose="02070309020205020404" pitchFamily="49" charset="0"/>
              </a:rPr>
              <a:t>href="example.org"	</a:t>
            </a:r>
            <a:r>
              <a:rPr lang="en-US" altLang="en-US" sz="2000">
                <a:latin typeface="Courier New" panose="02070309020205020404" pitchFamily="49" charset="0"/>
                <a:cs typeface="Courier New" panose="02070309020205020404" pitchFamily="49" charset="0"/>
                <a:sym typeface="Symbol" panose="05050102010706020507" pitchFamily="18" charset="2"/>
              </a:rPr>
              <a:t> </a:t>
            </a:r>
            <a:r>
              <a:rPr lang="en-US" altLang="en-US" sz="2000">
                <a:latin typeface="Courier New" panose="02070309020205020404" pitchFamily="49" charset="0"/>
                <a:cs typeface="Courier New" panose="02070309020205020404" pitchFamily="49" charset="0"/>
              </a:rPr>
              <a:t>href="http://www.example.com/example.org"</a:t>
            </a:r>
          </a:p>
          <a:p>
            <a:pPr>
              <a:lnSpc>
                <a:spcPts val="3000"/>
              </a:lnSpc>
            </a:pPr>
            <a:r>
              <a:rPr lang="en-US" altLang="en-US" sz="2000"/>
              <a:t>Use </a:t>
            </a:r>
            <a:r>
              <a:rPr lang="en-US" altLang="en-US" sz="2000">
                <a:latin typeface="Courier New" panose="02070309020205020404" pitchFamily="49" charset="0"/>
                <a:cs typeface="Courier New" panose="02070309020205020404" pitchFamily="49" charset="0"/>
              </a:rPr>
              <a:t>&lt;meta name="description"&gt;</a:t>
            </a:r>
            <a:r>
              <a:rPr lang="en-US" altLang="en-US" sz="2000"/>
              <a:t> and </a:t>
            </a:r>
            <a:r>
              <a:rPr lang="en-US" altLang="en-US" sz="2000">
                <a:latin typeface="Courier New" panose="02070309020205020404" pitchFamily="49" charset="0"/>
                <a:cs typeface="Courier New" panose="02070309020205020404" pitchFamily="49" charset="0"/>
              </a:rPr>
              <a:t>&lt;meta name="keywords"&gt;</a:t>
            </a:r>
            <a:r>
              <a:rPr lang="en-US" altLang="en-US" sz="2000"/>
              <a:t> to increase visibility in search engines and web indexes.</a:t>
            </a:r>
          </a:p>
          <a:p>
            <a:pPr lvl="1">
              <a:lnSpc>
                <a:spcPts val="3000"/>
              </a:lnSpc>
            </a:pPr>
            <a:r>
              <a:rPr lang="en-US" altLang="en-US" sz="1600"/>
              <a:t>See </a:t>
            </a:r>
            <a:r>
              <a:rPr lang="en-US" altLang="en-US" sz="1600">
                <a:hlinkClick r:id="rId3"/>
              </a:rPr>
              <a:t>https://wordpress.com/blog/2025/05/05/meta-descriptions/</a:t>
            </a:r>
            <a:r>
              <a:rPr lang="en-US" altLang="en-US" sz="1600"/>
              <a:t> </a:t>
            </a:r>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2633593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099">
                                            <p:txEl>
                                              <p:pRg st="8" end="8"/>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Semantic Elements for Layout</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latin typeface="Courier New" panose="02070309020205020404" pitchFamily="49" charset="0"/>
                <a:cs typeface="Courier New" panose="02070309020205020404" pitchFamily="49" charset="0"/>
              </a:rPr>
              <a:t>&lt;header&gt;</a:t>
            </a:r>
            <a:r>
              <a:rPr lang="en-US" altLang="en-US" sz="2400"/>
              <a:t> and </a:t>
            </a:r>
            <a:r>
              <a:rPr lang="en-US" altLang="en-US" sz="2400">
                <a:latin typeface="Courier New" panose="02070309020205020404" pitchFamily="49" charset="0"/>
                <a:cs typeface="Courier New" panose="02070309020205020404" pitchFamily="49" charset="0"/>
              </a:rPr>
              <a:t>&lt;footer&gt;</a:t>
            </a:r>
            <a:r>
              <a:rPr lang="en-US" altLang="en-US" sz="2400"/>
              <a:t> should be used in </a:t>
            </a:r>
            <a:r>
              <a:rPr lang="en-US" altLang="en-US" sz="2400">
                <a:latin typeface="Courier New" panose="02070309020205020404" pitchFamily="49" charset="0"/>
                <a:cs typeface="Courier New" panose="02070309020205020404" pitchFamily="49" charset="0"/>
              </a:rPr>
              <a:t>&lt;main&gt;</a:t>
            </a:r>
            <a:r>
              <a:rPr lang="en-US" altLang="en-US" sz="2400"/>
              <a:t>, </a:t>
            </a:r>
            <a:r>
              <a:rPr lang="en-US" altLang="en-US" sz="2400">
                <a:latin typeface="Courier New" panose="02070309020205020404" pitchFamily="49" charset="0"/>
                <a:cs typeface="Courier New" panose="02070309020205020404" pitchFamily="49" charset="0"/>
              </a:rPr>
              <a:t>&lt;article&gt;</a:t>
            </a:r>
            <a:r>
              <a:rPr lang="en-US" altLang="en-US" sz="2400"/>
              <a:t>, </a:t>
            </a:r>
            <a:r>
              <a:rPr lang="en-US" altLang="en-US" sz="2400">
                <a:latin typeface="Courier New" panose="02070309020205020404" pitchFamily="49" charset="0"/>
                <a:cs typeface="Courier New" panose="02070309020205020404" pitchFamily="49" charset="0"/>
              </a:rPr>
              <a:t>&lt;section&gt;</a:t>
            </a:r>
            <a:r>
              <a:rPr lang="en-US" altLang="en-US" sz="2400"/>
              <a:t>, &amp; </a:t>
            </a:r>
            <a:r>
              <a:rPr lang="en-US" altLang="en-US" sz="2400">
                <a:latin typeface="Courier New" panose="02070309020205020404" pitchFamily="49" charset="0"/>
                <a:cs typeface="Courier New" panose="02070309020205020404" pitchFamily="49" charset="0"/>
              </a:rPr>
              <a:t>&lt;div&gt;</a:t>
            </a:r>
            <a:r>
              <a:rPr lang="en-US" altLang="en-US" sz="2400"/>
              <a:t> elements</a:t>
            </a:r>
            <a:endParaRPr lang="en-US" altLang="en-US" sz="2000">
              <a:latin typeface="Courier New" panose="02070309020205020404" pitchFamily="49" charset="0"/>
              <a:cs typeface="Courier New" panose="02070309020205020404" pitchFamily="49" charset="0"/>
            </a:endParaRPr>
          </a:p>
          <a:p>
            <a:pPr>
              <a:lnSpc>
                <a:spcPts val="3000"/>
              </a:lnSpc>
            </a:pPr>
            <a:r>
              <a:rPr lang="en-US" altLang="en-US" sz="2400">
                <a:latin typeface="Courier New" panose="02070309020205020404" pitchFamily="49" charset="0"/>
                <a:cs typeface="Courier New" panose="02070309020205020404" pitchFamily="49" charset="0"/>
              </a:rPr>
              <a:t>&lt;nav&gt;</a:t>
            </a:r>
            <a:r>
              <a:rPr lang="en-US" altLang="en-US" sz="2400"/>
              <a:t> should be used for site-wide navigation</a:t>
            </a:r>
          </a:p>
          <a:p>
            <a:pPr>
              <a:lnSpc>
                <a:spcPts val="3000"/>
              </a:lnSpc>
            </a:pPr>
            <a:r>
              <a:rPr lang="en-US" altLang="en-US" sz="2400"/>
              <a:t>We discussed </a:t>
            </a:r>
            <a:r>
              <a:rPr lang="en-US" altLang="en-US" sz="2400">
                <a:latin typeface="Courier New" panose="02070309020205020404" pitchFamily="49" charset="0"/>
                <a:cs typeface="Courier New" panose="02070309020205020404" pitchFamily="49" charset="0"/>
              </a:rPr>
              <a:t>&lt;article&gt;</a:t>
            </a:r>
            <a:r>
              <a:rPr lang="en-US" altLang="en-US" sz="2400"/>
              <a:t>, </a:t>
            </a:r>
            <a:r>
              <a:rPr lang="en-US" altLang="en-US" sz="2400">
                <a:latin typeface="Courier New" panose="02070309020205020404" pitchFamily="49" charset="0"/>
                <a:cs typeface="Courier New" panose="02070309020205020404" pitchFamily="49" charset="0"/>
              </a:rPr>
              <a:t>&lt;section&gt;</a:t>
            </a:r>
            <a:r>
              <a:rPr lang="en-US" altLang="en-US" sz="2400"/>
              <a:t>, and </a:t>
            </a:r>
            <a:r>
              <a:rPr lang="en-US" altLang="en-US" sz="2400">
                <a:latin typeface="Courier New" panose="02070309020205020404" pitchFamily="49" charset="0"/>
                <a:cs typeface="Courier New" panose="02070309020205020404" pitchFamily="49" charset="0"/>
              </a:rPr>
              <a:t>&lt;div&gt;</a:t>
            </a:r>
            <a:r>
              <a:rPr lang="en-US" altLang="en-US" sz="2400"/>
              <a:t> last time</a:t>
            </a:r>
          </a:p>
          <a:p>
            <a:pPr>
              <a:lnSpc>
                <a:spcPts val="3000"/>
              </a:lnSpc>
            </a:pPr>
            <a:r>
              <a:rPr lang="en-US" altLang="en-US" sz="2400"/>
              <a:t>A </a:t>
            </a:r>
            <a:r>
              <a:rPr lang="en-US" altLang="en-US" sz="2400">
                <a:latin typeface="Courier New" panose="02070309020205020404" pitchFamily="49" charset="0"/>
                <a:cs typeface="Courier New" panose="02070309020205020404" pitchFamily="49" charset="0"/>
              </a:rPr>
              <a:t>&lt;figure&gt;</a:t>
            </a:r>
            <a:r>
              <a:rPr lang="en-US" altLang="en-US" sz="2400"/>
              <a:t> is more generic than an image, and can be used for a wide range of types of figures that can appear in a document</a:t>
            </a:r>
          </a:p>
          <a:p>
            <a:pPr lvl="1">
              <a:lnSpc>
                <a:spcPts val="3000"/>
              </a:lnSpc>
            </a:pPr>
            <a:r>
              <a:rPr lang="en-US" altLang="en-US" sz="2000"/>
              <a:t>The </a:t>
            </a:r>
            <a:r>
              <a:rPr lang="en-US" altLang="en-US" sz="2000">
                <a:latin typeface="Courier New" panose="02070309020205020404" pitchFamily="49" charset="0"/>
                <a:cs typeface="Courier New" panose="02070309020205020404" pitchFamily="49" charset="0"/>
              </a:rPr>
              <a:t>&lt;figcaption&gt;</a:t>
            </a:r>
            <a:r>
              <a:rPr lang="en-US" altLang="en-US" sz="2000"/>
              <a:t> tag should go either immediately after the opening </a:t>
            </a:r>
            <a:r>
              <a:rPr lang="en-US" altLang="en-US" sz="2000">
                <a:latin typeface="Courier New" panose="02070309020205020404" pitchFamily="49" charset="0"/>
                <a:cs typeface="Courier New" panose="02070309020205020404" pitchFamily="49" charset="0"/>
              </a:rPr>
              <a:t>&lt;figure&gt;</a:t>
            </a:r>
            <a:r>
              <a:rPr lang="en-US" altLang="en-US" sz="2000"/>
              <a:t> tag or immediately before the closing </a:t>
            </a:r>
            <a:r>
              <a:rPr lang="en-US" altLang="en-US" sz="2000">
                <a:latin typeface="Courier New" panose="02070309020205020404" pitchFamily="49" charset="0"/>
                <a:cs typeface="Courier New" panose="02070309020205020404" pitchFamily="49" charset="0"/>
              </a:rPr>
              <a:t>&lt;figure&gt;</a:t>
            </a:r>
            <a:r>
              <a:rPr lang="en-US" altLang="en-US" sz="2000"/>
              <a:t> tag.</a:t>
            </a:r>
            <a:r>
              <a:rPr lang="en-US" altLang="en-US" sz="2000">
                <a:hlinkClick r:id="rId3"/>
              </a:rPr>
              <a:t>/</a:t>
            </a:r>
            <a:endParaRPr lang="en-US" altLang="en-US" sz="200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213726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Tag/Attribute Choices</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Tags that denote style are deprecated in HTML5; use CSS3 instead</a:t>
            </a:r>
          </a:p>
          <a:p>
            <a:pPr lvl="1">
              <a:lnSpc>
                <a:spcPts val="3000"/>
              </a:lnSpc>
            </a:pPr>
            <a:r>
              <a:rPr lang="en-US" altLang="en-US" sz="2000"/>
              <a:t>Avoid </a:t>
            </a:r>
            <a:r>
              <a:rPr lang="en-US" altLang="en-US" sz="2000">
                <a:latin typeface="Courier New" panose="02070309020205020404" pitchFamily="49" charset="0"/>
                <a:cs typeface="Courier New" panose="02070309020205020404" pitchFamily="49" charset="0"/>
              </a:rPr>
              <a:t>&lt;big&gt;</a:t>
            </a:r>
            <a:r>
              <a:rPr lang="en-US" altLang="en-US" sz="2000"/>
              <a:t>, </a:t>
            </a:r>
            <a:r>
              <a:rPr lang="en-US" altLang="en-US" sz="2000">
                <a:latin typeface="Courier New" panose="02070309020205020404" pitchFamily="49" charset="0"/>
                <a:cs typeface="Courier New" panose="02070309020205020404" pitchFamily="49" charset="0"/>
              </a:rPr>
              <a:t>&lt;center&gt;</a:t>
            </a:r>
            <a:r>
              <a:rPr lang="en-US" altLang="en-US" sz="2000"/>
              <a:t>, </a:t>
            </a:r>
            <a:r>
              <a:rPr lang="en-US" altLang="en-US" sz="2000">
                <a:latin typeface="Courier New" panose="02070309020205020404" pitchFamily="49" charset="0"/>
                <a:cs typeface="Courier New" panose="02070309020205020404" pitchFamily="49" charset="0"/>
              </a:rPr>
              <a:t>&lt;strike&gt;</a:t>
            </a:r>
            <a:r>
              <a:rPr lang="en-US" altLang="en-US" sz="2000"/>
              <a:t>, </a:t>
            </a:r>
            <a:r>
              <a:rPr lang="en-US" altLang="en-US" sz="2000">
                <a:latin typeface="Courier New" panose="02070309020205020404" pitchFamily="49" charset="0"/>
                <a:cs typeface="Courier New" panose="02070309020205020404" pitchFamily="49" charset="0"/>
              </a:rPr>
              <a:t>&lt;blink&gt;</a:t>
            </a:r>
            <a:r>
              <a:rPr lang="en-US" altLang="en-US" sz="2000"/>
              <a:t>, </a:t>
            </a:r>
            <a:r>
              <a:rPr lang="en-US" altLang="en-US" sz="2000">
                <a:latin typeface="Courier New" panose="02070309020205020404" pitchFamily="49" charset="0"/>
                <a:cs typeface="Courier New" panose="02070309020205020404" pitchFamily="49" charset="0"/>
              </a:rPr>
              <a:t>&lt;hgroup&gt;</a:t>
            </a:r>
          </a:p>
          <a:p>
            <a:pPr lvl="1">
              <a:lnSpc>
                <a:spcPts val="3000"/>
              </a:lnSpc>
            </a:pPr>
            <a:r>
              <a:rPr lang="en-US" altLang="en-US" sz="2000"/>
              <a:t>Do not use </a:t>
            </a:r>
            <a:r>
              <a:rPr lang="en-US" altLang="en-US" sz="2000">
                <a:latin typeface="Courier New" panose="02070309020205020404" pitchFamily="49" charset="0"/>
                <a:cs typeface="Courier New" panose="02070309020205020404" pitchFamily="49" charset="0"/>
              </a:rPr>
              <a:t>&lt;i&gt;</a:t>
            </a:r>
            <a:r>
              <a:rPr lang="en-US" altLang="en-US" sz="2000"/>
              <a:t> to indicate italics, </a:t>
            </a:r>
            <a:r>
              <a:rPr lang="en-US" altLang="en-US" sz="2000">
                <a:latin typeface="Courier New" panose="02070309020205020404" pitchFamily="49" charset="0"/>
                <a:cs typeface="Courier New" panose="02070309020205020404" pitchFamily="49" charset="0"/>
              </a:rPr>
              <a:t>&lt;b&gt;</a:t>
            </a:r>
            <a:r>
              <a:rPr lang="en-US" altLang="en-US" sz="2000"/>
              <a:t> to indicate bold, or </a:t>
            </a:r>
            <a:r>
              <a:rPr lang="en-US" altLang="en-US" sz="2000">
                <a:latin typeface="Courier New" panose="02070309020205020404" pitchFamily="49" charset="0"/>
                <a:cs typeface="Courier New" panose="02070309020205020404" pitchFamily="49" charset="0"/>
              </a:rPr>
              <a:t>&lt;em&gt;</a:t>
            </a:r>
            <a:r>
              <a:rPr lang="en-US" altLang="en-US" sz="2000"/>
              <a:t> to indicate emphasis: they have been repurposed in HTML5</a:t>
            </a:r>
            <a:endParaRPr lang="en-US" altLang="en-US" sz="2000">
              <a:latin typeface="Courier New" panose="02070309020205020404" pitchFamily="49" charset="0"/>
              <a:cs typeface="Courier New" panose="02070309020205020404" pitchFamily="49" charset="0"/>
            </a:endParaRPr>
          </a:p>
          <a:p>
            <a:pPr>
              <a:lnSpc>
                <a:spcPts val="3000"/>
              </a:lnSpc>
            </a:pPr>
            <a:r>
              <a:rPr lang="en-US" altLang="en-US" sz="2400">
                <a:latin typeface="Courier New" panose="02070309020205020404" pitchFamily="49" charset="0"/>
                <a:cs typeface="Courier New" panose="02070309020205020404" pitchFamily="49" charset="0"/>
              </a:rPr>
              <a:t>&lt;br&gt;</a:t>
            </a:r>
            <a:r>
              <a:rPr lang="en-US" altLang="en-US" sz="2400"/>
              <a:t> should be used exclusively to force line breaks in text, not for vertical white space</a:t>
            </a:r>
          </a:p>
          <a:p>
            <a:pPr>
              <a:lnSpc>
                <a:spcPts val="3000"/>
              </a:lnSpc>
            </a:pPr>
            <a:r>
              <a:rPr lang="en-US" altLang="en-US" sz="2400"/>
              <a:t>The </a:t>
            </a:r>
            <a:r>
              <a:rPr lang="en-US" altLang="en-US" sz="2400">
                <a:latin typeface="Courier New" panose="02070309020205020404" pitchFamily="49" charset="0"/>
                <a:cs typeface="Courier New" panose="02070309020205020404" pitchFamily="49" charset="0"/>
              </a:rPr>
              <a:t>&lt;style&gt;</a:t>
            </a:r>
            <a:r>
              <a:rPr lang="en-US" altLang="en-US" sz="2400"/>
              <a:t> &amp; </a:t>
            </a:r>
            <a:r>
              <a:rPr lang="en-US" altLang="en-US" sz="2400">
                <a:latin typeface="Courier New" panose="02070309020205020404" pitchFamily="49" charset="0"/>
                <a:cs typeface="Courier New" panose="02070309020205020404" pitchFamily="49" charset="0"/>
              </a:rPr>
              <a:t>&lt;script&gt;</a:t>
            </a:r>
            <a:r>
              <a:rPr lang="en-US" altLang="en-US" sz="2400"/>
              <a:t> elements don't need </a:t>
            </a:r>
            <a:r>
              <a:rPr lang="en-US" altLang="en-US" sz="2400">
                <a:latin typeface="Courier New" panose="02070309020205020404" pitchFamily="49" charset="0"/>
                <a:cs typeface="Courier New" panose="02070309020205020404" pitchFamily="49" charset="0"/>
              </a:rPr>
              <a:t>type</a:t>
            </a:r>
            <a:r>
              <a:rPr lang="en-US" altLang="en-US" sz="2400"/>
              <a:t> attributes in HTML5</a:t>
            </a:r>
          </a:p>
          <a:p>
            <a:pPr>
              <a:lnSpc>
                <a:spcPts val="3000"/>
              </a:lnSpc>
            </a:pPr>
            <a:r>
              <a:rPr lang="en-US" altLang="en-US" sz="2400"/>
              <a:t>Every </a:t>
            </a:r>
            <a:r>
              <a:rPr lang="en-US" altLang="en-US" sz="2400">
                <a:latin typeface="Courier New" panose="02070309020205020404" pitchFamily="49" charset="0"/>
                <a:cs typeface="Courier New" panose="02070309020205020404" pitchFamily="49" charset="0"/>
              </a:rPr>
              <a:t>&lt;img&gt;</a:t>
            </a:r>
            <a:r>
              <a:rPr lang="en-US" altLang="en-US" sz="2400"/>
              <a:t> should have an </a:t>
            </a:r>
            <a:r>
              <a:rPr lang="en-US" altLang="en-US" sz="2400">
                <a:latin typeface="Courier New" panose="02070309020205020404" pitchFamily="49" charset="0"/>
                <a:cs typeface="Courier New" panose="02070309020205020404" pitchFamily="49" charset="0"/>
              </a:rPr>
              <a:t>alt</a:t>
            </a:r>
            <a:r>
              <a:rPr lang="en-US" altLang="en-US" sz="2400"/>
              <a:t> attribute, which isn't the same as </a:t>
            </a:r>
            <a:r>
              <a:rPr lang="en-US" altLang="en-US" sz="2400">
                <a:latin typeface="Courier New" panose="02070309020205020404" pitchFamily="49" charset="0"/>
                <a:cs typeface="Courier New" panose="02070309020205020404" pitchFamily="49" charset="0"/>
              </a:rPr>
              <a:t>title</a:t>
            </a:r>
          </a:p>
          <a:p>
            <a:pPr lvl="1">
              <a:lnSpc>
                <a:spcPts val="3000"/>
              </a:lnSpc>
            </a:pPr>
            <a:r>
              <a:rPr lang="en-US" altLang="en-US" sz="2000"/>
              <a:t>Choose both carefully</a:t>
            </a:r>
            <a:r>
              <a:rPr lang="en-US" altLang="en-US" sz="2000">
                <a:hlinkClick r:id="rId3"/>
              </a:rPr>
              <a:t>/</a:t>
            </a:r>
            <a:endParaRPr lang="en-US" altLang="en-US" sz="200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1351342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Readability &amp; Format</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Use consistent indentation</a:t>
            </a:r>
          </a:p>
          <a:p>
            <a:pPr>
              <a:lnSpc>
                <a:spcPts val="3000"/>
              </a:lnSpc>
            </a:pPr>
            <a:r>
              <a:rPr lang="en-US" altLang="en-US" sz="2400"/>
              <a:t>Case</a:t>
            </a:r>
          </a:p>
          <a:p>
            <a:pPr lvl="1">
              <a:lnSpc>
                <a:spcPts val="3000"/>
              </a:lnSpc>
            </a:pPr>
            <a:r>
              <a:rPr lang="en-US" altLang="en-US" sz="2000"/>
              <a:t>HTML5 &amp; CSS3 should use all lower case (except for attribute values)</a:t>
            </a:r>
          </a:p>
          <a:p>
            <a:pPr lvl="1">
              <a:lnSpc>
                <a:spcPts val="3000"/>
              </a:lnSpc>
            </a:pPr>
            <a:r>
              <a:rPr lang="en-US" altLang="en-US" sz="2000"/>
              <a:t>JavaScript should use CamelCase</a:t>
            </a:r>
          </a:p>
          <a:p>
            <a:pPr>
              <a:lnSpc>
                <a:spcPts val="3000"/>
              </a:lnSpc>
            </a:pPr>
            <a:r>
              <a:rPr lang="en-US" altLang="en-US" sz="2400"/>
              <a:t>String literals can be delimited by either single quotes (</a:t>
            </a:r>
            <a:r>
              <a:rPr lang="en-US" altLang="en-US" sz="2400">
                <a:latin typeface="Courier New" panose="02070309020205020404" pitchFamily="49" charset="0"/>
                <a:cs typeface="Courier New" panose="02070309020205020404" pitchFamily="49" charset="0"/>
              </a:rPr>
              <a:t>'hello'</a:t>
            </a:r>
            <a:r>
              <a:rPr lang="en-US" altLang="en-US" sz="2400"/>
              <a:t>) or double quotes (</a:t>
            </a:r>
            <a:r>
              <a:rPr lang="en-US" altLang="en-US" sz="2400">
                <a:latin typeface="Courier New" panose="02070309020205020404" pitchFamily="49" charset="0"/>
                <a:cs typeface="Courier New" panose="02070309020205020404" pitchFamily="49" charset="0"/>
              </a:rPr>
              <a:t>"hello"</a:t>
            </a:r>
            <a:r>
              <a:rPr lang="en-US" altLang="en-US" sz="2400"/>
              <a:t>). Be consistent.</a:t>
            </a:r>
          </a:p>
          <a:p>
            <a:pPr>
              <a:lnSpc>
                <a:spcPts val="3000"/>
              </a:lnSpc>
            </a:pPr>
            <a:r>
              <a:rPr lang="en-US" altLang="en-US" sz="2400">
                <a:latin typeface="Courier New" panose="02070309020205020404" pitchFamily="49" charset="0"/>
                <a:cs typeface="Courier New" panose="02070309020205020404" pitchFamily="49" charset="0"/>
              </a:rPr>
              <a:t>&lt;pre&gt;</a:t>
            </a:r>
            <a:r>
              <a:rPr lang="en-US" altLang="en-US" sz="2400"/>
              <a:t> allows preformatted code. I.e., it preserves newlines and whitespace</a:t>
            </a:r>
            <a:endParaRPr lang="en-US" altLang="en-US" sz="2000"/>
          </a:p>
          <a:p>
            <a:pPr>
              <a:lnSpc>
                <a:spcPts val="3000"/>
              </a:lnSpc>
            </a:pPr>
            <a:r>
              <a:rPr lang="en-US" altLang="en-US" sz="2400">
                <a:latin typeface="Courier New" panose="02070309020205020404" pitchFamily="49" charset="0"/>
                <a:cs typeface="Courier New" panose="02070309020205020404" pitchFamily="49" charset="0"/>
              </a:rPr>
              <a:t>&lt;code&gt;</a:t>
            </a:r>
            <a:r>
              <a:rPr lang="en-US" altLang="en-US" sz="2400"/>
              <a:t> semantically marks its content as code, but doesn't preserve format</a:t>
            </a:r>
          </a:p>
          <a:p>
            <a:pPr>
              <a:lnSpc>
                <a:spcPts val="3000"/>
              </a:lnSpc>
            </a:pPr>
            <a:r>
              <a:rPr lang="en-US" altLang="en-US" sz="2400"/>
              <a:t>Avoid spaces in names: they are forbidden in </a:t>
            </a:r>
            <a:r>
              <a:rPr lang="en-US" altLang="en-US" sz="2400">
                <a:latin typeface="Courier New" panose="02070309020205020404" pitchFamily="49" charset="0"/>
                <a:cs typeface="Courier New" panose="02070309020205020404" pitchFamily="49" charset="0"/>
              </a:rPr>
              <a:t>id</a:t>
            </a:r>
            <a:r>
              <a:rPr lang="en-US" altLang="en-US" sz="2400"/>
              <a:t> or </a:t>
            </a:r>
            <a:r>
              <a:rPr lang="en-US" altLang="en-US" sz="2400">
                <a:latin typeface="Courier New" panose="02070309020205020404" pitchFamily="49" charset="0"/>
                <a:cs typeface="Courier New" panose="02070309020205020404" pitchFamily="49" charset="0"/>
              </a:rPr>
              <a:t>name</a:t>
            </a:r>
            <a:r>
              <a:rPr lang="en-US" altLang="en-US" sz="2400"/>
              <a:t> attributes; they should be forbidden in filenames, </a:t>
            </a:r>
            <a:endParaRPr lang="en-US" altLang="en-US" sz="280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243018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Validating &amp; Minifying</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685800" y="1752599"/>
            <a:ext cx="10820400" cy="4724395"/>
          </a:xfrm>
        </p:spPr>
        <p:txBody>
          <a:bodyPr/>
          <a:lstStyle/>
          <a:p>
            <a:pPr>
              <a:lnSpc>
                <a:spcPts val="3000"/>
              </a:lnSpc>
            </a:pPr>
            <a:r>
              <a:rPr lang="en-US" altLang="en-US" sz="2400"/>
              <a:t>Use </a:t>
            </a:r>
            <a:r>
              <a:rPr lang="en-US" altLang="en-US" sz="2400">
                <a:hlinkClick r:id="rId3"/>
              </a:rPr>
              <a:t>https://validator.w3.org/</a:t>
            </a:r>
            <a:r>
              <a:rPr lang="en-US" altLang="en-US" sz="2400"/>
              <a:t> to check your source code for errors</a:t>
            </a:r>
          </a:p>
          <a:p>
            <a:pPr lvl="1">
              <a:lnSpc>
                <a:spcPts val="3000"/>
              </a:lnSpc>
            </a:pPr>
            <a:r>
              <a:rPr lang="en-US" altLang="en-US" sz="2000"/>
              <a:t>Demo</a:t>
            </a:r>
          </a:p>
          <a:p>
            <a:pPr lvl="1">
              <a:lnSpc>
                <a:spcPts val="3000"/>
              </a:lnSpc>
            </a:pPr>
            <a:endParaRPr lang="en-US" altLang="en-US" sz="2000"/>
          </a:p>
          <a:p>
            <a:pPr>
              <a:lnSpc>
                <a:spcPts val="3000"/>
              </a:lnSpc>
            </a:pPr>
            <a:r>
              <a:rPr lang="en-US" altLang="en-US" sz="2400"/>
              <a:t>Minifying: modern websites may have multiple CSS and Javascript files. In production this causes more network requests, so consolidating them makes sense. Since keeping them separate during development is also recommended, the source files should be maintained and re-minified when edits occur.</a:t>
            </a:r>
          </a:p>
          <a:p>
            <a:pPr>
              <a:lnSpc>
                <a:spcPts val="3000"/>
              </a:lnSpc>
            </a:pPr>
            <a:r>
              <a:rPr lang="en-US" altLang="en-US" sz="2400"/>
              <a:t>Place the </a:t>
            </a:r>
            <a:r>
              <a:rPr lang="en-US" altLang="en-US" sz="2400">
                <a:latin typeface="Courier New" panose="02070309020205020404" pitchFamily="49" charset="0"/>
                <a:cs typeface="Courier New" panose="02070309020205020404" pitchFamily="49" charset="0"/>
              </a:rPr>
              <a:t>&lt;script&gt;</a:t>
            </a:r>
            <a:r>
              <a:rPr lang="en-US" altLang="en-US" sz="2400"/>
              <a:t> tag for an external JavaScript file just above the </a:t>
            </a:r>
            <a:r>
              <a:rPr lang="en-US" altLang="en-US" sz="2400">
                <a:latin typeface="Courier New" panose="02070309020205020404" pitchFamily="49" charset="0"/>
                <a:cs typeface="Courier New" panose="02070309020205020404" pitchFamily="49" charset="0"/>
              </a:rPr>
              <a:t>&lt;/body&gt;</a:t>
            </a:r>
            <a:r>
              <a:rPr lang="en-US" altLang="en-US" sz="2400"/>
              <a:t> tag. You can also add a </a:t>
            </a:r>
            <a:r>
              <a:rPr lang="en-US" altLang="en-US" sz="2400">
                <a:latin typeface="Courier New" panose="02070309020205020404" pitchFamily="49" charset="0"/>
                <a:cs typeface="Courier New" panose="02070309020205020404" pitchFamily="49" charset="0"/>
              </a:rPr>
              <a:t>defer</a:t>
            </a:r>
            <a:r>
              <a:rPr lang="en-US" altLang="en-US" sz="2400"/>
              <a:t> attribute to the script tag to force the HMTL to finish parsing before the JavaScript is loaded</a:t>
            </a:r>
            <a:endParaRPr lang="en-US" altLang="en-US" sz="280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extLst>
      <p:ext uri="{BB962C8B-B14F-4D97-AF65-F5344CB8AC3E}">
        <p14:creationId xmlns:p14="http://schemas.microsoft.com/office/powerpoint/2010/main" val="3847771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theme/theme1.xml><?xml version="1.0" encoding="utf-8"?>
<a:theme xmlns:a="http://schemas.openxmlformats.org/drawingml/2006/main" name="Pixel">
  <a:themeElements>
    <a:clrScheme name="Custom 1">
      <a:dk1>
        <a:srgbClr val="000000"/>
      </a:dk1>
      <a:lt1>
        <a:srgbClr val="FFFFFF"/>
      </a:lt1>
      <a:dk2>
        <a:srgbClr val="000000"/>
      </a:dk2>
      <a:lt2>
        <a:srgbClr val="093A62"/>
      </a:lt2>
      <a:accent1>
        <a:srgbClr val="A0CFF6"/>
      </a:accent1>
      <a:accent2>
        <a:srgbClr val="A0CFF6"/>
      </a:accent2>
      <a:accent3>
        <a:srgbClr val="FFFFFF"/>
      </a:accent3>
      <a:accent4>
        <a:srgbClr val="000000"/>
      </a:accent4>
      <a:accent5>
        <a:srgbClr val="CEE6FA"/>
      </a:accent5>
      <a:accent6>
        <a:srgbClr val="CEE6FA"/>
      </a:accent6>
      <a:hlink>
        <a:srgbClr val="A0CFF6"/>
      </a:hlink>
      <a:folHlink>
        <a:srgbClr val="CEE6FA"/>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10207</TotalTime>
  <Words>845</Words>
  <Application>Microsoft Office PowerPoint</Application>
  <PresentationFormat>Widescreen</PresentationFormat>
  <Paragraphs>79</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ＭＳ Ｐゴシック</vt:lpstr>
      <vt:lpstr>Arial</vt:lpstr>
      <vt:lpstr>Arial Black</vt:lpstr>
      <vt:lpstr>Calibri</vt:lpstr>
      <vt:lpstr>Courier New</vt:lpstr>
      <vt:lpstr>Times New Roman</vt:lpstr>
      <vt:lpstr>Wingdings</vt:lpstr>
      <vt:lpstr>Pixel</vt:lpstr>
      <vt:lpstr>HTML5 Tips</vt:lpstr>
      <vt:lpstr>ALERTS</vt:lpstr>
      <vt:lpstr>HTML5 Best Practices</vt:lpstr>
      <vt:lpstr>General</vt:lpstr>
      <vt:lpstr>Metadata</vt:lpstr>
      <vt:lpstr>Semantic Elements for Layout</vt:lpstr>
      <vt:lpstr>Tag/Attribute Choices</vt:lpstr>
      <vt:lpstr>Readability &amp; Format</vt:lpstr>
      <vt:lpstr>Validating &amp; Minifying</vt:lpstr>
      <vt:lpstr>Additional Tips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HTML5</dc:title>
  <dc:creator>highschoolwebdesign.com</dc:creator>
  <cp:lastModifiedBy>Stucki, David</cp:lastModifiedBy>
  <cp:revision>170</cp:revision>
  <dcterms:created xsi:type="dcterms:W3CDTF">2007-02-14T21:12:53Z</dcterms:created>
  <dcterms:modified xsi:type="dcterms:W3CDTF">2025-08-22T23:07:29Z</dcterms:modified>
</cp:coreProperties>
</file>